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5AA0"/>
    <a:srgbClr val="FF9797"/>
    <a:srgbClr val="FF6D6D"/>
    <a:srgbClr val="8383ED"/>
    <a:srgbClr val="6565E9"/>
    <a:srgbClr val="F81CEE"/>
    <a:srgbClr val="7D5191"/>
    <a:srgbClr val="6A497D"/>
    <a:srgbClr val="6E477F"/>
    <a:srgbClr val="6A4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948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6F421E7-7ED6-4B55-B5F0-1C302C95263A}" type="datetimeFigureOut">
              <a:rPr lang="de-CH" smtClean="0"/>
              <a:t>29.08.2022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AABE6C8-66BA-49BF-B635-A307F58CA2A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49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BE6C8-66BA-49BF-B635-A307F58CA2A3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213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B800F-8C05-460E-BCB4-A4F0D31279CA}" type="datetime1">
              <a:rPr lang="de-CH" smtClean="0"/>
              <a:t>29.08.2022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8800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2355D-C1A5-45C1-95D7-B42A8D11C32C}" type="datetime1">
              <a:rPr lang="de-CH" smtClean="0"/>
              <a:t>29.08.2022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055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BB09-0650-4F4D-99CD-D1101EE6B8E3}" type="datetime1">
              <a:rPr lang="de-CH" smtClean="0"/>
              <a:t>29.08.2022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358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1DA7-AF28-4A9F-AB6A-F00C86034789}" type="datetime1">
              <a:rPr lang="de-CH" smtClean="0"/>
              <a:t>29.08.2022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179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4D4D-2F6F-4FC6-8000-CFAE0D887DAB}" type="datetime1">
              <a:rPr lang="de-CH" smtClean="0"/>
              <a:t>29.08.2022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6338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D4E6-40B9-4FFC-B218-92AA9D53BD98}" type="datetime1">
              <a:rPr lang="de-CH" smtClean="0"/>
              <a:t>29.08.2022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709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5A65-47F1-4383-8D1D-898BCF0A7A09}" type="datetime1">
              <a:rPr lang="de-CH" smtClean="0"/>
              <a:t>29.08.2022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55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C8231-4FD4-4EAA-8CD3-CFAD0F24B2AE}" type="datetime1">
              <a:rPr lang="de-CH" smtClean="0"/>
              <a:t>29.08.2022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092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A11-82AB-476E-9B00-ECB1AAE8962C}" type="datetime1">
              <a:rPr lang="de-CH" smtClean="0"/>
              <a:t>29.08.2022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108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47DE2-9DEB-43BE-A57A-D31D53FCB44A}" type="datetime1">
              <a:rPr lang="de-CH" smtClean="0"/>
              <a:t>29.08.2022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164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DCDB2-3CA4-4DD4-A2CC-5CBA33239B56}" type="datetime1">
              <a:rPr lang="de-CH" smtClean="0"/>
              <a:t>29.08.2022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18.06.2019/sch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387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9AFA8-930A-4078-A920-DC5C5740D080}" type="datetime1">
              <a:rPr lang="de-CH" smtClean="0"/>
              <a:t>29.08.2022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18.06.2019/sch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8F387-5B43-4BFE-8648-77728D56928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203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1676593" y="3036819"/>
            <a:ext cx="1232247" cy="34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Kirchgemeinde-</a:t>
            </a:r>
          </a:p>
          <a:p>
            <a:pPr algn="ctr"/>
            <a:r>
              <a:rPr lang="de-CH" sz="1000" dirty="0" err="1">
                <a:solidFill>
                  <a:schemeClr val="tx1"/>
                </a:solidFill>
              </a:rPr>
              <a:t>verwaltung</a:t>
            </a:r>
            <a:endParaRPr lang="de-CH" sz="1000" dirty="0">
              <a:solidFill>
                <a:schemeClr val="tx1"/>
              </a:solidFill>
            </a:endParaRPr>
          </a:p>
        </p:txBody>
      </p:sp>
      <p:cxnSp>
        <p:nvCxnSpPr>
          <p:cNvPr id="264" name="Gerade Verbindung 263"/>
          <p:cNvCxnSpPr>
            <a:stCxn id="37" idx="2"/>
            <a:endCxn id="45" idx="0"/>
          </p:cNvCxnSpPr>
          <p:nvPr/>
        </p:nvCxnSpPr>
        <p:spPr>
          <a:xfrm>
            <a:off x="977593" y="2555230"/>
            <a:ext cx="6054" cy="3682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2771800" y="257234"/>
            <a:ext cx="3312368" cy="7200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>
                <a:solidFill>
                  <a:schemeClr val="tx1"/>
                </a:solidFill>
              </a:rPr>
              <a:t>Kirchgemeindeversammlung</a:t>
            </a:r>
          </a:p>
          <a:p>
            <a:pPr algn="ctr"/>
            <a:r>
              <a:rPr lang="de-CH" dirty="0">
                <a:solidFill>
                  <a:schemeClr val="tx1"/>
                </a:solidFill>
              </a:rPr>
              <a:t>(Legislative)</a:t>
            </a:r>
          </a:p>
        </p:txBody>
      </p:sp>
      <p:sp>
        <p:nvSpPr>
          <p:cNvPr id="5" name="Rechteck 4"/>
          <p:cNvSpPr/>
          <p:nvPr/>
        </p:nvSpPr>
        <p:spPr>
          <a:xfrm>
            <a:off x="2175402" y="1340768"/>
            <a:ext cx="1692000" cy="720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</a:rPr>
              <a:t>Kirchenpflege</a:t>
            </a:r>
          </a:p>
          <a:p>
            <a:pPr algn="ctr"/>
            <a:r>
              <a:rPr lang="de-CH" sz="1600" dirty="0">
                <a:solidFill>
                  <a:schemeClr val="tx1"/>
                </a:solidFill>
              </a:rPr>
              <a:t>(Exekutive)</a:t>
            </a:r>
          </a:p>
        </p:txBody>
      </p:sp>
      <p:sp>
        <p:nvSpPr>
          <p:cNvPr id="6" name="Rechteck 5"/>
          <p:cNvSpPr/>
          <p:nvPr/>
        </p:nvSpPr>
        <p:spPr>
          <a:xfrm>
            <a:off x="5004048" y="1340767"/>
            <a:ext cx="1775529" cy="720000"/>
          </a:xfrm>
          <a:prstGeom prst="rect">
            <a:avLst/>
          </a:prstGeom>
          <a:solidFill>
            <a:srgbClr val="8A5A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 smtClean="0">
                <a:solidFill>
                  <a:schemeClr val="tx1"/>
                </a:solidFill>
              </a:rPr>
              <a:t>Co-Pastoralraumleitung</a:t>
            </a:r>
            <a:br>
              <a:rPr lang="de-CH" sz="1200" dirty="0" smtClean="0">
                <a:solidFill>
                  <a:schemeClr val="tx1"/>
                </a:solidFill>
              </a:rPr>
            </a:br>
            <a:r>
              <a:rPr lang="de-CH" sz="1200" dirty="0" smtClean="0">
                <a:solidFill>
                  <a:schemeClr val="tx1"/>
                </a:solidFill>
              </a:rPr>
              <a:t>Leitender Priester</a:t>
            </a:r>
            <a:br>
              <a:rPr lang="de-CH" sz="1200" dirty="0" smtClean="0">
                <a:solidFill>
                  <a:schemeClr val="tx1"/>
                </a:solidFill>
              </a:rPr>
            </a:br>
            <a:r>
              <a:rPr lang="de-CH" sz="1200" dirty="0" smtClean="0">
                <a:solidFill>
                  <a:schemeClr val="tx1"/>
                </a:solidFill>
              </a:rPr>
              <a:t>Gemeindeleiter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516216" y="257234"/>
            <a:ext cx="1656184" cy="79550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</a:rPr>
              <a:t>Finanz-kommission</a:t>
            </a:r>
          </a:p>
        </p:txBody>
      </p:sp>
      <p:cxnSp>
        <p:nvCxnSpPr>
          <p:cNvPr id="11" name="Gerade Verbindung 10"/>
          <p:cNvCxnSpPr>
            <a:stCxn id="4" idx="3"/>
            <a:endCxn id="9" idx="2"/>
          </p:cNvCxnSpPr>
          <p:nvPr/>
        </p:nvCxnSpPr>
        <p:spPr>
          <a:xfrm>
            <a:off x="6084168" y="617274"/>
            <a:ext cx="432048" cy="37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/>
          <p:cNvSpPr/>
          <p:nvPr/>
        </p:nvSpPr>
        <p:spPr>
          <a:xfrm>
            <a:off x="7072273" y="1543525"/>
            <a:ext cx="1376777" cy="2925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Kommunikation</a:t>
            </a:r>
          </a:p>
        </p:txBody>
      </p:sp>
      <p:sp>
        <p:nvSpPr>
          <p:cNvPr id="37" name="Rechteck 36"/>
          <p:cNvSpPr/>
          <p:nvPr/>
        </p:nvSpPr>
        <p:spPr>
          <a:xfrm>
            <a:off x="491593" y="2231230"/>
            <a:ext cx="972000" cy="324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Präsidium</a:t>
            </a:r>
          </a:p>
        </p:txBody>
      </p:sp>
      <p:sp>
        <p:nvSpPr>
          <p:cNvPr id="38" name="Rechteck 37"/>
          <p:cNvSpPr/>
          <p:nvPr/>
        </p:nvSpPr>
        <p:spPr>
          <a:xfrm>
            <a:off x="479318" y="4115745"/>
            <a:ext cx="1003253" cy="319087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Vizepräsidium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472685" y="4544519"/>
            <a:ext cx="1014693" cy="30536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 Aktuariat</a:t>
            </a:r>
          </a:p>
        </p:txBody>
      </p:sp>
      <p:sp>
        <p:nvSpPr>
          <p:cNvPr id="40" name="Rechteck 39"/>
          <p:cNvSpPr/>
          <p:nvPr/>
        </p:nvSpPr>
        <p:spPr>
          <a:xfrm>
            <a:off x="1664853" y="4117930"/>
            <a:ext cx="1232247" cy="319087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 Bau/Liegenschaften</a:t>
            </a:r>
          </a:p>
        </p:txBody>
      </p:sp>
      <p:sp>
        <p:nvSpPr>
          <p:cNvPr id="41" name="Rechteck 40"/>
          <p:cNvSpPr/>
          <p:nvPr/>
        </p:nvSpPr>
        <p:spPr>
          <a:xfrm>
            <a:off x="475703" y="4970557"/>
            <a:ext cx="1018906" cy="320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 Finanzen</a:t>
            </a:r>
          </a:p>
        </p:txBody>
      </p:sp>
      <p:sp>
        <p:nvSpPr>
          <p:cNvPr id="42" name="Rechteck 41"/>
          <p:cNvSpPr/>
          <p:nvPr/>
        </p:nvSpPr>
        <p:spPr>
          <a:xfrm>
            <a:off x="472685" y="5384020"/>
            <a:ext cx="1021923" cy="324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</a:t>
            </a:r>
          </a:p>
          <a:p>
            <a:pPr algn="ctr"/>
            <a:r>
              <a:rPr lang="de-CH" sz="1000" dirty="0">
                <a:solidFill>
                  <a:schemeClr val="tx1"/>
                </a:solidFill>
              </a:rPr>
              <a:t> Jugend</a:t>
            </a:r>
          </a:p>
        </p:txBody>
      </p:sp>
      <p:sp>
        <p:nvSpPr>
          <p:cNvPr id="43" name="Rechteck 42"/>
          <p:cNvSpPr/>
          <p:nvPr/>
        </p:nvSpPr>
        <p:spPr>
          <a:xfrm>
            <a:off x="472685" y="5819388"/>
            <a:ext cx="1021923" cy="324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  Personal</a:t>
            </a:r>
          </a:p>
        </p:txBody>
      </p:sp>
      <p:sp>
        <p:nvSpPr>
          <p:cNvPr id="44" name="Rechteck 43"/>
          <p:cNvSpPr/>
          <p:nvPr/>
        </p:nvSpPr>
        <p:spPr>
          <a:xfrm>
            <a:off x="1676593" y="3634630"/>
            <a:ext cx="1221477" cy="34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</a:t>
            </a:r>
          </a:p>
          <a:p>
            <a:pPr algn="ctr"/>
            <a:r>
              <a:rPr lang="de-CH" sz="1000" dirty="0">
                <a:solidFill>
                  <a:schemeClr val="tx1"/>
                </a:solidFill>
              </a:rPr>
              <a:t> Kita Tatzelwurm</a:t>
            </a:r>
          </a:p>
        </p:txBody>
      </p:sp>
      <p:sp>
        <p:nvSpPr>
          <p:cNvPr id="45" name="Rechteck 44"/>
          <p:cNvSpPr/>
          <p:nvPr/>
        </p:nvSpPr>
        <p:spPr>
          <a:xfrm>
            <a:off x="472685" y="6237312"/>
            <a:ext cx="1021924" cy="306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Ressort</a:t>
            </a:r>
          </a:p>
          <a:p>
            <a:pPr algn="ctr"/>
            <a:r>
              <a:rPr lang="de-CH" sz="1000" dirty="0">
                <a:solidFill>
                  <a:schemeClr val="tx1"/>
                </a:solidFill>
              </a:rPr>
              <a:t>Soziales</a:t>
            </a:r>
          </a:p>
        </p:txBody>
      </p:sp>
      <p:grpSp>
        <p:nvGrpSpPr>
          <p:cNvPr id="25" name="Gruppieren 24"/>
          <p:cNvGrpSpPr/>
          <p:nvPr/>
        </p:nvGrpSpPr>
        <p:grpSpPr>
          <a:xfrm>
            <a:off x="4716183" y="2348878"/>
            <a:ext cx="1512001" cy="3632989"/>
            <a:chOff x="5652119" y="2348878"/>
            <a:chExt cx="1512001" cy="3632989"/>
          </a:xfrm>
        </p:grpSpPr>
        <p:cxnSp>
          <p:nvCxnSpPr>
            <p:cNvPr id="262" name="Gerade Verbindung 261"/>
            <p:cNvCxnSpPr>
              <a:stCxn id="30" idx="2"/>
              <a:endCxn id="116" idx="0"/>
            </p:cNvCxnSpPr>
            <p:nvPr/>
          </p:nvCxnSpPr>
          <p:spPr>
            <a:xfrm>
              <a:off x="6408120" y="2960878"/>
              <a:ext cx="0" cy="26969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hteck 29"/>
            <p:cNvSpPr/>
            <p:nvPr/>
          </p:nvSpPr>
          <p:spPr>
            <a:xfrm>
              <a:off x="5652120" y="2348878"/>
              <a:ext cx="1512000" cy="612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dirty="0">
                  <a:solidFill>
                    <a:schemeClr val="tx1"/>
                  </a:solidFill>
                </a:rPr>
                <a:t> Fachbereiche</a:t>
              </a:r>
            </a:p>
          </p:txBody>
        </p:sp>
        <p:sp>
          <p:nvSpPr>
            <p:cNvPr id="110" name="Rechteck 109"/>
            <p:cNvSpPr/>
            <p:nvPr/>
          </p:nvSpPr>
          <p:spPr>
            <a:xfrm>
              <a:off x="5652120" y="3147010"/>
              <a:ext cx="1512000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Soziales und Umwelt</a:t>
              </a:r>
            </a:p>
          </p:txBody>
        </p:sp>
        <p:sp>
          <p:nvSpPr>
            <p:cNvPr id="111" name="Rechteck 110"/>
            <p:cNvSpPr/>
            <p:nvPr/>
          </p:nvSpPr>
          <p:spPr>
            <a:xfrm>
              <a:off x="5652120" y="3565053"/>
              <a:ext cx="1512000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Katechese</a:t>
              </a:r>
            </a:p>
          </p:txBody>
        </p:sp>
        <p:sp>
          <p:nvSpPr>
            <p:cNvPr id="112" name="Rechteck 111"/>
            <p:cNvSpPr/>
            <p:nvPr/>
          </p:nvSpPr>
          <p:spPr>
            <a:xfrm>
              <a:off x="5652120" y="3976366"/>
              <a:ext cx="1512000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Liturgie</a:t>
              </a:r>
            </a:p>
          </p:txBody>
        </p:sp>
        <p:sp>
          <p:nvSpPr>
            <p:cNvPr id="113" name="Rechteck 112"/>
            <p:cNvSpPr/>
            <p:nvPr/>
          </p:nvSpPr>
          <p:spPr>
            <a:xfrm>
              <a:off x="5652119" y="4390049"/>
              <a:ext cx="1512000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Kirchenmusik</a:t>
              </a:r>
            </a:p>
          </p:txBody>
        </p:sp>
        <p:sp>
          <p:nvSpPr>
            <p:cNvPr id="114" name="Rechteck 113"/>
            <p:cNvSpPr/>
            <p:nvPr/>
          </p:nvSpPr>
          <p:spPr>
            <a:xfrm>
              <a:off x="5652120" y="4810720"/>
              <a:ext cx="1512000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Familienvielfalt</a:t>
              </a:r>
            </a:p>
          </p:txBody>
        </p:sp>
        <p:sp>
          <p:nvSpPr>
            <p:cNvPr id="115" name="Rechteck 114"/>
            <p:cNvSpPr/>
            <p:nvPr/>
          </p:nvSpPr>
          <p:spPr>
            <a:xfrm>
              <a:off x="5652120" y="5215045"/>
              <a:ext cx="1511999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Jugend</a:t>
              </a:r>
            </a:p>
          </p:txBody>
        </p:sp>
        <p:sp>
          <p:nvSpPr>
            <p:cNvPr id="116" name="Rechteck 115"/>
            <p:cNvSpPr/>
            <p:nvPr/>
          </p:nvSpPr>
          <p:spPr>
            <a:xfrm>
              <a:off x="5652120" y="5657867"/>
              <a:ext cx="1512000" cy="32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000" dirty="0">
                  <a:solidFill>
                    <a:schemeClr val="tx1"/>
                  </a:solidFill>
                </a:rPr>
                <a:t>FB Senioren</a:t>
              </a:r>
            </a:p>
          </p:txBody>
        </p:sp>
      </p:grpSp>
      <p:cxnSp>
        <p:nvCxnSpPr>
          <p:cNvPr id="266" name="Gerade Verbindung 265"/>
          <p:cNvCxnSpPr>
            <a:stCxn id="3" idx="2"/>
            <a:endCxn id="121" idx="0"/>
          </p:cNvCxnSpPr>
          <p:nvPr/>
        </p:nvCxnSpPr>
        <p:spPr>
          <a:xfrm>
            <a:off x="7344224" y="2968661"/>
            <a:ext cx="7392" cy="1839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 rot="10800000" flipH="1" flipV="1">
            <a:off x="6588224" y="2356661"/>
            <a:ext cx="1512000" cy="61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 smtClean="0">
                <a:solidFill>
                  <a:schemeClr val="tx1"/>
                </a:solidFill>
              </a:rPr>
              <a:t>Kirchenzentren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17" name="Rechteck 116"/>
          <p:cNvSpPr/>
          <p:nvPr/>
        </p:nvSpPr>
        <p:spPr>
          <a:xfrm>
            <a:off x="6588224" y="3148322"/>
            <a:ext cx="1512000" cy="3226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 err="1" smtClean="0">
                <a:solidFill>
                  <a:schemeClr val="tx1"/>
                </a:solidFill>
              </a:rPr>
              <a:t>KiZ</a:t>
            </a:r>
            <a:r>
              <a:rPr lang="de-CH" sz="1000" dirty="0" smtClean="0">
                <a:solidFill>
                  <a:schemeClr val="tx1"/>
                </a:solidFill>
              </a:rPr>
              <a:t> </a:t>
            </a:r>
            <a:r>
              <a:rPr lang="de-CH" sz="1000" dirty="0">
                <a:solidFill>
                  <a:schemeClr val="tx1"/>
                </a:solidFill>
              </a:rPr>
              <a:t>St. Nikolaus Brugg</a:t>
            </a:r>
          </a:p>
        </p:txBody>
      </p:sp>
      <p:sp>
        <p:nvSpPr>
          <p:cNvPr id="118" name="Rechteck 117"/>
          <p:cNvSpPr/>
          <p:nvPr/>
        </p:nvSpPr>
        <p:spPr>
          <a:xfrm>
            <a:off x="6588224" y="3582206"/>
            <a:ext cx="1512000" cy="3226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 err="1" smtClean="0">
                <a:solidFill>
                  <a:schemeClr val="tx1"/>
                </a:solidFill>
              </a:rPr>
              <a:t>KiZ</a:t>
            </a:r>
            <a:r>
              <a:rPr lang="de-CH" sz="1000" dirty="0" smtClean="0">
                <a:solidFill>
                  <a:schemeClr val="tx1"/>
                </a:solidFill>
              </a:rPr>
              <a:t> </a:t>
            </a:r>
            <a:r>
              <a:rPr lang="de-CH" sz="1000" dirty="0">
                <a:solidFill>
                  <a:schemeClr val="tx1"/>
                </a:solidFill>
              </a:rPr>
              <a:t>Brugg-Nord Riniken</a:t>
            </a:r>
          </a:p>
        </p:txBody>
      </p:sp>
      <p:sp>
        <p:nvSpPr>
          <p:cNvPr id="119" name="Rechteck 118"/>
          <p:cNvSpPr/>
          <p:nvPr/>
        </p:nvSpPr>
        <p:spPr>
          <a:xfrm>
            <a:off x="6588224" y="3979435"/>
            <a:ext cx="1512000" cy="3226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 err="1" smtClean="0">
                <a:solidFill>
                  <a:schemeClr val="tx1"/>
                </a:solidFill>
              </a:rPr>
              <a:t>KiZ</a:t>
            </a:r>
            <a:r>
              <a:rPr lang="de-CH" sz="1000" dirty="0" smtClean="0">
                <a:solidFill>
                  <a:schemeClr val="tx1"/>
                </a:solidFill>
              </a:rPr>
              <a:t> </a:t>
            </a:r>
            <a:r>
              <a:rPr lang="de-CH" sz="1000" dirty="0">
                <a:solidFill>
                  <a:schemeClr val="tx1"/>
                </a:solidFill>
              </a:rPr>
              <a:t>St. Franziskus Schinznach-Dorf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588224" y="4398930"/>
            <a:ext cx="1516013" cy="3226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 err="1" smtClean="0">
                <a:solidFill>
                  <a:schemeClr val="tx1"/>
                </a:solidFill>
              </a:rPr>
              <a:t>KiZ</a:t>
            </a:r>
            <a:r>
              <a:rPr lang="de-CH" sz="1000" dirty="0" smtClean="0">
                <a:solidFill>
                  <a:schemeClr val="tx1"/>
                </a:solidFill>
              </a:rPr>
              <a:t> </a:t>
            </a:r>
            <a:r>
              <a:rPr lang="de-CH" sz="1000" dirty="0">
                <a:solidFill>
                  <a:schemeClr val="tx1"/>
                </a:solidFill>
              </a:rPr>
              <a:t>St. Marien Windisch</a:t>
            </a:r>
          </a:p>
        </p:txBody>
      </p:sp>
      <p:sp>
        <p:nvSpPr>
          <p:cNvPr id="121" name="Rechteck 120"/>
          <p:cNvSpPr/>
          <p:nvPr/>
        </p:nvSpPr>
        <p:spPr>
          <a:xfrm>
            <a:off x="6588224" y="4808069"/>
            <a:ext cx="1526784" cy="3226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 err="1" smtClean="0">
                <a:solidFill>
                  <a:schemeClr val="tx1"/>
                </a:solidFill>
              </a:rPr>
              <a:t>KiZ</a:t>
            </a:r>
            <a:r>
              <a:rPr lang="de-CH" sz="1000" dirty="0" smtClean="0">
                <a:solidFill>
                  <a:schemeClr val="tx1"/>
                </a:solidFill>
              </a:rPr>
              <a:t> </a:t>
            </a:r>
            <a:r>
              <a:rPr lang="de-CH" sz="1000" dirty="0">
                <a:solidFill>
                  <a:schemeClr val="tx1"/>
                </a:solidFill>
              </a:rPr>
              <a:t>Paulus Birrfeld</a:t>
            </a:r>
          </a:p>
        </p:txBody>
      </p:sp>
      <p:cxnSp>
        <p:nvCxnSpPr>
          <p:cNvPr id="159" name="Gewinkelte Verbindung 158"/>
          <p:cNvCxnSpPr>
            <a:stCxn id="6" idx="2"/>
            <a:endCxn id="30" idx="0"/>
          </p:cNvCxnSpPr>
          <p:nvPr/>
        </p:nvCxnSpPr>
        <p:spPr>
          <a:xfrm rot="5400000">
            <a:off x="5537944" y="1995008"/>
            <a:ext cx="288111" cy="419629"/>
          </a:xfrm>
          <a:prstGeom prst="bentConnector3">
            <a:avLst>
              <a:gd name="adj1" fmla="val 469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winkelte Verbindung 218"/>
          <p:cNvCxnSpPr>
            <a:stCxn id="5" idx="2"/>
            <a:endCxn id="37" idx="0"/>
          </p:cNvCxnSpPr>
          <p:nvPr/>
        </p:nvCxnSpPr>
        <p:spPr>
          <a:xfrm rot="5400000">
            <a:off x="1914267" y="1124095"/>
            <a:ext cx="170462" cy="204380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Gewinkelte Verbindung 222"/>
          <p:cNvCxnSpPr>
            <a:stCxn id="4" idx="2"/>
            <a:endCxn id="5" idx="0"/>
          </p:cNvCxnSpPr>
          <p:nvPr/>
        </p:nvCxnSpPr>
        <p:spPr>
          <a:xfrm rot="5400000">
            <a:off x="3542966" y="455750"/>
            <a:ext cx="363454" cy="140658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>
            <a:stCxn id="5" idx="3"/>
            <a:endCxn id="6" idx="1"/>
          </p:cNvCxnSpPr>
          <p:nvPr/>
        </p:nvCxnSpPr>
        <p:spPr>
          <a:xfrm flipV="1">
            <a:off x="3867402" y="1700767"/>
            <a:ext cx="113664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winkelte Verbindung 9"/>
          <p:cNvCxnSpPr>
            <a:stCxn id="4" idx="2"/>
            <a:endCxn id="6" idx="0"/>
          </p:cNvCxnSpPr>
          <p:nvPr/>
        </p:nvCxnSpPr>
        <p:spPr>
          <a:xfrm rot="16200000" flipH="1">
            <a:off x="4978172" y="427125"/>
            <a:ext cx="363453" cy="14638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Rechteck 257"/>
          <p:cNvSpPr/>
          <p:nvPr/>
        </p:nvSpPr>
        <p:spPr>
          <a:xfrm>
            <a:off x="1683668" y="2604408"/>
            <a:ext cx="1232148" cy="36425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Finanzverwaltung</a:t>
            </a:r>
            <a:endParaRPr lang="de-CH" dirty="0">
              <a:solidFill>
                <a:schemeClr val="tx1"/>
              </a:solidFill>
            </a:endParaRPr>
          </a:p>
        </p:txBody>
      </p:sp>
      <p:cxnSp>
        <p:nvCxnSpPr>
          <p:cNvPr id="13" name="Gerade Verbindung 12"/>
          <p:cNvCxnSpPr>
            <a:cxnSpLocks/>
            <a:stCxn id="38" idx="3"/>
            <a:endCxn id="40" idx="1"/>
          </p:cNvCxnSpPr>
          <p:nvPr/>
        </p:nvCxnSpPr>
        <p:spPr>
          <a:xfrm>
            <a:off x="1482571" y="4275289"/>
            <a:ext cx="182282" cy="2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>
            <a:cxnSpLocks/>
            <a:stCxn id="258" idx="2"/>
            <a:endCxn id="20" idx="0"/>
          </p:cNvCxnSpPr>
          <p:nvPr/>
        </p:nvCxnSpPr>
        <p:spPr>
          <a:xfrm flipH="1">
            <a:off x="2292717" y="2968661"/>
            <a:ext cx="7025" cy="68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ußzeilenplatzhalter 3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68280" cy="365125"/>
          </a:xfrm>
        </p:spPr>
        <p:txBody>
          <a:bodyPr anchor="b"/>
          <a:lstStyle/>
          <a:p>
            <a:pPr algn="r"/>
            <a:r>
              <a:rPr lang="de-CH" sz="1100" dirty="0"/>
              <a:t>Organigramm – Stand </a:t>
            </a:r>
            <a:r>
              <a:rPr lang="de-CH" sz="1100" dirty="0" smtClean="0"/>
              <a:t>August 2022</a:t>
            </a:r>
            <a:endParaRPr lang="de-CH" sz="1100" dirty="0"/>
          </a:p>
        </p:txBody>
      </p:sp>
      <p:cxnSp>
        <p:nvCxnSpPr>
          <p:cNvPr id="47" name="Gewinkelte Verbindung 46"/>
          <p:cNvCxnSpPr/>
          <p:nvPr/>
        </p:nvCxnSpPr>
        <p:spPr>
          <a:xfrm>
            <a:off x="5899204" y="2195851"/>
            <a:ext cx="1452412" cy="160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winkelte Verbindung 69"/>
          <p:cNvCxnSpPr>
            <a:cxnSpLocks/>
            <a:stCxn id="37" idx="3"/>
            <a:endCxn id="258" idx="1"/>
          </p:cNvCxnSpPr>
          <p:nvPr/>
        </p:nvCxnSpPr>
        <p:spPr>
          <a:xfrm>
            <a:off x="1463593" y="2393230"/>
            <a:ext cx="220075" cy="393305"/>
          </a:xfrm>
          <a:prstGeom prst="bentConnector3">
            <a:avLst>
              <a:gd name="adj1" fmla="val 393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winkelte Verbindung 30"/>
          <p:cNvCxnSpPr>
            <a:cxnSpLocks/>
            <a:endCxn id="20" idx="1"/>
          </p:cNvCxnSpPr>
          <p:nvPr/>
        </p:nvCxnSpPr>
        <p:spPr>
          <a:xfrm rot="16200000" flipH="1">
            <a:off x="1403182" y="2934631"/>
            <a:ext cx="421508" cy="12531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Gewinkelte Verbindung 259"/>
          <p:cNvCxnSpPr>
            <a:cxnSpLocks/>
            <a:endCxn id="44" idx="1"/>
          </p:cNvCxnSpPr>
          <p:nvPr/>
        </p:nvCxnSpPr>
        <p:spPr>
          <a:xfrm rot="16200000" flipH="1">
            <a:off x="1317434" y="3446693"/>
            <a:ext cx="597811" cy="12050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silvia.schneider\Desktop\KathKirchgemeindeBrugg_Logo_2c_P1797-424U_bearbeitet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38" y="251012"/>
            <a:ext cx="1688909" cy="74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Gerade Verbindung 16"/>
          <p:cNvCxnSpPr/>
          <p:nvPr/>
        </p:nvCxnSpPr>
        <p:spPr>
          <a:xfrm>
            <a:off x="6779577" y="1700807"/>
            <a:ext cx="2926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71F4303E-0961-43C5-A4A3-ECB327B75DC0}"/>
              </a:ext>
            </a:extLst>
          </p:cNvPr>
          <p:cNvSpPr/>
          <p:nvPr/>
        </p:nvSpPr>
        <p:spPr>
          <a:xfrm>
            <a:off x="1663212" y="4544518"/>
            <a:ext cx="1232388" cy="305361"/>
          </a:xfrm>
          <a:prstGeom prst="rect">
            <a:avLst/>
          </a:prstGeom>
          <a:pattFill prst="pct60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000" dirty="0">
                <a:solidFill>
                  <a:schemeClr val="tx1"/>
                </a:solidFill>
              </a:rPr>
              <a:t>Umweltteam</a:t>
            </a:r>
          </a:p>
          <a:p>
            <a:pPr algn="ctr"/>
            <a:r>
              <a:rPr lang="de-CH" sz="1000" dirty="0">
                <a:solidFill>
                  <a:schemeClr val="tx1"/>
                </a:solidFill>
              </a:rPr>
              <a:t>(beratend)</a:t>
            </a:r>
          </a:p>
        </p:txBody>
      </p:sp>
      <p:cxnSp>
        <p:nvCxnSpPr>
          <p:cNvPr id="259" name="Gerader Verbinder 258">
            <a:extLst>
              <a:ext uri="{FF2B5EF4-FFF2-40B4-BE49-F238E27FC236}">
                <a16:creationId xmlns:a16="http://schemas.microsoft.com/office/drawing/2014/main" id="{58372A84-C184-45DA-9702-FC884615D5DF}"/>
              </a:ext>
            </a:extLst>
          </p:cNvPr>
          <p:cNvCxnSpPr>
            <a:stCxn id="23" idx="1"/>
            <a:endCxn id="23" idx="1"/>
          </p:cNvCxnSpPr>
          <p:nvPr/>
        </p:nvCxnSpPr>
        <p:spPr>
          <a:xfrm>
            <a:off x="1663212" y="46971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Gerader Verbinder 262">
            <a:extLst>
              <a:ext uri="{FF2B5EF4-FFF2-40B4-BE49-F238E27FC236}">
                <a16:creationId xmlns:a16="http://schemas.microsoft.com/office/drawing/2014/main" id="{654F21DC-6D2C-40A1-A9C9-364EF8579719}"/>
              </a:ext>
            </a:extLst>
          </p:cNvPr>
          <p:cNvCxnSpPr>
            <a:stCxn id="39" idx="3"/>
            <a:endCxn id="23" idx="1"/>
          </p:cNvCxnSpPr>
          <p:nvPr/>
        </p:nvCxnSpPr>
        <p:spPr>
          <a:xfrm>
            <a:off x="1487378" y="4697199"/>
            <a:ext cx="1758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39354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Bildschirmpräsentation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Silvia Schneider</dc:creator>
  <cp:lastModifiedBy>Silvia Schneider</cp:lastModifiedBy>
  <cp:revision>96</cp:revision>
  <cp:lastPrinted>2020-03-26T10:32:18Z</cp:lastPrinted>
  <dcterms:created xsi:type="dcterms:W3CDTF">2019-06-13T09:41:17Z</dcterms:created>
  <dcterms:modified xsi:type="dcterms:W3CDTF">2022-08-29T12:42:59Z</dcterms:modified>
</cp:coreProperties>
</file>